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87" r:id="rId7"/>
    <p:sldId id="285" r:id="rId8"/>
    <p:sldId id="257" r:id="rId9"/>
    <p:sldId id="263" r:id="rId10"/>
    <p:sldId id="269" r:id="rId11"/>
    <p:sldId id="272" r:id="rId12"/>
    <p:sldId id="291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Mayer" initials="BM" lastIdx="1" clrIdx="0">
    <p:extLst>
      <p:ext uri="{19B8F6BF-5375-455C-9EA6-DF929625EA0E}">
        <p15:presenceInfo xmlns:p15="http://schemas.microsoft.com/office/powerpoint/2012/main" userId="S::b.mayer@conservation-capital.com::61a1a722-6a50-498a-8464-38e2a4cbb6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5D"/>
    <a:srgbClr val="EF7C6A"/>
    <a:srgbClr val="87C0B1"/>
    <a:srgbClr val="F2E6BB"/>
    <a:srgbClr val="51434A"/>
    <a:srgbClr val="F07C69"/>
    <a:srgbClr val="7ABEAF"/>
    <a:srgbClr val="EDE1B4"/>
    <a:srgbClr val="FFE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4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59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79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7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55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4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1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94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79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76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2824-0ACA-4229-8D3A-48C489994AC0}" type="datetimeFigureOut">
              <a:rPr lang="hu-HU" smtClean="0"/>
              <a:t>2022. 04. 20.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70B5-950A-41DD-A98B-CAB93D5F6D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1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tudatosvasarlo.hu/kokis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udatosvasarlo.hu/kozossegi-mezogazdalkod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>
            <a:extLst>
              <a:ext uri="{FF2B5EF4-FFF2-40B4-BE49-F238E27FC236}">
                <a16:creationId xmlns:a16="http://schemas.microsoft.com/office/drawing/2014/main" id="{FEA18A6A-2FE6-564D-9C0E-8C09F4470DD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5C735D"/>
                </a:solidFill>
                <a:latin typeface="Nunito" pitchFamily="2" charset="0"/>
              </a:rPr>
              <a:t>Tudj meg többet a közösségi mezőgazdálkodásról!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35497EBC-54C5-AC49-8A0B-4C289FAE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94736"/>
            <a:ext cx="8559800" cy="27432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3C7A9BF-D2CD-4D40-998B-54F667FF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3" y="5320142"/>
            <a:ext cx="6217854" cy="11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2">
            <a:extLst>
              <a:ext uri="{FF2B5EF4-FFF2-40B4-BE49-F238E27FC236}">
                <a16:creationId xmlns:a16="http://schemas.microsoft.com/office/drawing/2014/main" id="{9DDDE0AC-ECFF-884D-929A-7A8F8897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796159" cy="49961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dirty="0">
                <a:solidFill>
                  <a:srgbClr val="5C735D"/>
                </a:solidFill>
              </a:rPr>
              <a:t>Készült  2021-ben az Európai Unió Erasmus+ programja által támogatott </a:t>
            </a:r>
            <a:r>
              <a:rPr lang="hu-HU" sz="1400" dirty="0" err="1">
                <a:solidFill>
                  <a:srgbClr val="5C735D"/>
                </a:solidFill>
              </a:rPr>
              <a:t>Food&amp;More</a:t>
            </a:r>
            <a:r>
              <a:rPr lang="hu-HU" sz="1400" dirty="0">
                <a:solidFill>
                  <a:srgbClr val="5C735D"/>
                </a:solidFill>
              </a:rPr>
              <a:t> nemzetközi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dirty="0">
                <a:solidFill>
                  <a:srgbClr val="5C735D"/>
                </a:solidFill>
              </a:rPr>
              <a:t>projekt részeként, az alábbi partnerek közreműködésével: </a:t>
            </a:r>
            <a:br>
              <a:rPr lang="hu-HU" sz="1400" dirty="0">
                <a:solidFill>
                  <a:srgbClr val="5C735D"/>
                </a:solidFill>
              </a:rPr>
            </a:br>
            <a:endParaRPr lang="hu-HU" sz="1400" dirty="0">
              <a:solidFill>
                <a:srgbClr val="5C735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>
                <a:solidFill>
                  <a:srgbClr val="5C735D"/>
                </a:solidFill>
              </a:rPr>
              <a:t>TVE, https://tudatosvasarlo.hu/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>
                <a:solidFill>
                  <a:srgbClr val="5C735D"/>
                </a:solidFill>
              </a:rPr>
              <a:t>AMPI, https://www.asociaceampi.cz/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 err="1">
                <a:solidFill>
                  <a:srgbClr val="5C735D"/>
                </a:solidFill>
              </a:rPr>
              <a:t>Fundacja EkoRozwoju </a:t>
            </a:r>
            <a:r>
              <a:rPr lang="hu-HU" sz="1400" dirty="0">
                <a:solidFill>
                  <a:srgbClr val="5C735D"/>
                </a:solidFill>
              </a:rPr>
              <a:t>(FER) http://fer.org.pl/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400" dirty="0">
                <a:solidFill>
                  <a:srgbClr val="5C735D"/>
                </a:solidFill>
              </a:rPr>
              <a:t>URGENCI, https://urgenci.net/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dirty="0">
                <a:solidFill>
                  <a:srgbClr val="5C735D"/>
                </a:solidFill>
              </a:rPr>
              <a:t>Az Európai Bizottság támogatása ezen kiadvány elkészítéséhez nem jelenti </a:t>
            </a:r>
            <a:r>
              <a:rPr lang="hu-HU" sz="1400">
                <a:solidFill>
                  <a:srgbClr val="5C735D"/>
                </a:solidFill>
              </a:rPr>
              <a:t>a tartalom jóváhagyását</a:t>
            </a:r>
            <a:r>
              <a:rPr lang="hu-HU" sz="1400" dirty="0">
                <a:solidFill>
                  <a:srgbClr val="5C735D"/>
                </a:solidFill>
              </a:rPr>
              <a:t>, amely kizárólag a szerzők álláspontját tükrözi, valamint a </a:t>
            </a:r>
            <a:r>
              <a:rPr lang="hu-HU" sz="1400">
                <a:solidFill>
                  <a:srgbClr val="5C735D"/>
                </a:solidFill>
              </a:rPr>
              <a:t>Bizottság nem tehető </a:t>
            </a:r>
            <a:r>
              <a:rPr lang="hu-HU" sz="1400" dirty="0">
                <a:solidFill>
                  <a:srgbClr val="5C735D"/>
                </a:solidFill>
              </a:rPr>
              <a:t>felelőssé ezen információk bárminemű felhasználásáért.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5C735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2400" b="0" dirty="0">
              <a:solidFill>
                <a:srgbClr val="5C735D"/>
              </a:solidFill>
              <a:effectLst/>
              <a:latin typeface="Nunito" pitchFamily="2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CEE27A-CD56-234F-A8A7-10152924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0" y="3115571"/>
            <a:ext cx="5530477" cy="1143590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47396342-0886-C741-9934-1C4EAD2F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0" y="5386601"/>
            <a:ext cx="4186836" cy="8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D818E-8427-4089-8B96-D9339FE2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5C735D"/>
                </a:solidFill>
                <a:latin typeface="Nunito" pitchFamily="2" charset="0"/>
              </a:rPr>
              <a:t>Tudj meg többet!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177D7-E69E-42B5-8083-45ACC93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5343525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>
              <a:spcBef>
                <a:spcPts val="0"/>
              </a:spcBef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>
              <a:spcBef>
                <a:spcPts val="0"/>
              </a:spcBef>
            </a:pPr>
            <a:endParaRPr lang="hu-HU" sz="2400" b="0" dirty="0">
              <a:solidFill>
                <a:srgbClr val="5C735D"/>
              </a:solidFill>
              <a:effectLst/>
              <a:latin typeface="Nunito" pitchFamily="2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DAC135E-7A3F-904B-AE03-FCAF60BB52BC}"/>
              </a:ext>
            </a:extLst>
          </p:cNvPr>
          <p:cNvSpPr txBox="1"/>
          <p:nvPr/>
        </p:nvSpPr>
        <p:spPr>
          <a:xfrm>
            <a:off x="2521930" y="2496796"/>
            <a:ext cx="6128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b="1" dirty="0">
                <a:solidFill>
                  <a:srgbClr val="EF7C6A"/>
                </a:solidFill>
                <a:latin typeface="Nunito" pitchFamily="2" charset="0"/>
              </a:rPr>
              <a:t>Közösségi gazdaságok Európában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b="1" dirty="0">
                <a:solidFill>
                  <a:srgbClr val="EF7C6A"/>
                </a:solidFill>
                <a:latin typeface="Nunito" pitchFamily="2" charset="0"/>
              </a:rPr>
              <a:t>URGENCI, a nemzetközi hálózat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b="1" dirty="0">
                <a:solidFill>
                  <a:srgbClr val="EF7C6A"/>
                </a:solidFill>
                <a:latin typeface="Nunito" pitchFamily="2" charset="0"/>
              </a:rPr>
              <a:t>Hálózatok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rgbClr val="EF7C6A"/>
                </a:solidFill>
                <a:latin typeface="Nunito" pitchFamily="2" charset="0"/>
              </a:rPr>
              <a:t>4. </a:t>
            </a:r>
            <a:r>
              <a:rPr lang="hu-HU" sz="2400" b="1" dirty="0" err="1">
                <a:solidFill>
                  <a:srgbClr val="EF7C6A"/>
                </a:solidFill>
                <a:latin typeface="Nunito" pitchFamily="2" charset="0"/>
              </a:rPr>
              <a:t>Önkénteskedés</a:t>
            </a:r>
            <a:endParaRPr lang="hu-HU" sz="2400" b="1" dirty="0">
              <a:solidFill>
                <a:srgbClr val="EF7C6A"/>
              </a:solidFill>
              <a:latin typeface="Nunito" pitchFamily="2" charset="0"/>
            </a:endParaRPr>
          </a:p>
        </p:txBody>
      </p:sp>
      <p:pic>
        <p:nvPicPr>
          <p:cNvPr id="6" name="Kép 5" descr="A képen szöveg, vektorgrafika, játék látható&#10;&#10;Automatikusan generált leírás">
            <a:extLst>
              <a:ext uri="{FF2B5EF4-FFF2-40B4-BE49-F238E27FC236}">
                <a16:creationId xmlns:a16="http://schemas.microsoft.com/office/drawing/2014/main" id="{A32F8CBE-3A36-AA49-8AC2-2D448231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367441"/>
            <a:ext cx="1698241" cy="22775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65E1253-F27E-4FFB-8167-95C5FCD17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09711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D818E-8427-4089-8B96-D9339FE2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F7C6A"/>
                </a:solidFill>
                <a:latin typeface="Nunito" pitchFamily="2" charset="0"/>
              </a:rPr>
              <a:t>A közösségi gazdaságok története Európában </a:t>
            </a:r>
            <a:endParaRPr lang="hu-HU" sz="3200" b="1" dirty="0">
              <a:solidFill>
                <a:srgbClr val="EF7C6A"/>
              </a:solidFill>
              <a:latin typeface="Nunito" pitchFamily="2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177D7-E69E-42B5-8083-45ACC93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126" y="1616074"/>
            <a:ext cx="5494358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Közösségi gazdaságok 1978 óta vannak jelen Európában: egyik első Les </a:t>
            </a:r>
            <a:r>
              <a:rPr lang="hu-HU" sz="2400" dirty="0" err="1">
                <a:solidFill>
                  <a:srgbClr val="5C735D"/>
                </a:solidFill>
                <a:latin typeface="Nunito" pitchFamily="2" charset="0"/>
              </a:rPr>
              <a:t>Jardins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 de </a:t>
            </a:r>
            <a:r>
              <a:rPr lang="hu-HU" sz="2400" dirty="0" err="1">
                <a:solidFill>
                  <a:srgbClr val="5C735D"/>
                </a:solidFill>
                <a:latin typeface="Nunito" pitchFamily="2" charset="0"/>
              </a:rPr>
              <a:t>Cocagne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, Genf.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Az ezredforduló környékén a mozgalom egyre nagyobb lendületet vett.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Azóta évről évre egyre több országban jelennek meg új közösség gazdaságok.</a:t>
            </a:r>
          </a:p>
        </p:txBody>
      </p:sp>
      <p:pic>
        <p:nvPicPr>
          <p:cNvPr id="6" name="Kép 5" descr="A képen játék látható&#10;&#10;Automatikusan generált leírás">
            <a:extLst>
              <a:ext uri="{FF2B5EF4-FFF2-40B4-BE49-F238E27FC236}">
                <a16:creationId xmlns:a16="http://schemas.microsoft.com/office/drawing/2014/main" id="{340C0E00-512F-BD44-BD31-064A7F68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1616074"/>
            <a:ext cx="2755803" cy="398607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99876AB-3296-493E-810A-64F96272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2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3639B4F-28B2-AC4C-A4AA-C89F7EE6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92960"/>
            <a:ext cx="8201026" cy="112156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solidFill>
                  <a:srgbClr val="EF7C6A"/>
                </a:solidFill>
                <a:latin typeface="Nunito" pitchFamily="2" charset="0"/>
              </a:rPr>
              <a:t>Az európai térkép</a:t>
            </a:r>
            <a:endParaRPr lang="hu-HU" sz="4000" b="1" dirty="0">
              <a:solidFill>
                <a:srgbClr val="EF7C6A"/>
              </a:solidFill>
              <a:latin typeface="Nunito" pitchFamily="2" charset="0"/>
            </a:endParaRPr>
          </a:p>
        </p:txBody>
      </p:sp>
      <p:pic>
        <p:nvPicPr>
          <p:cNvPr id="10" name="Kép 9" descr="A képen térkép látható&#10;&#10;Automatikusan generált leírás">
            <a:extLst>
              <a:ext uri="{FF2B5EF4-FFF2-40B4-BE49-F238E27FC236}">
                <a16:creationId xmlns:a16="http://schemas.microsoft.com/office/drawing/2014/main" id="{5A612BE7-39EA-5B41-B18E-55ECB5024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3998"/>
          <a:stretch/>
        </p:blipFill>
        <p:spPr>
          <a:xfrm>
            <a:off x="471487" y="1714529"/>
            <a:ext cx="4447753" cy="4422562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3AE54A2-3D04-A94F-ABD1-88898D9A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36" y="1714529"/>
            <a:ext cx="3568077" cy="44225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2021 elején több mint 4600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közösségi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gazdaság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működött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Európában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,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amelyek</a:t>
            </a:r>
            <a:endParaRPr lang="en-GB" sz="2400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több mint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félmillió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tag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számára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terme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l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tek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helyi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,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szezonális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élelmiszert!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5D735B-2743-401B-A770-8DE5BE5C0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3152A9B-00F5-1C49-B8DC-2BD981679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49" y="5108171"/>
            <a:ext cx="1742387" cy="108899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B96EF83-C727-480C-ABE1-2C856796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92960"/>
            <a:ext cx="8201026" cy="112156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solidFill>
                  <a:srgbClr val="EF7C6A"/>
                </a:solidFill>
                <a:latin typeface="Nunito" pitchFamily="2" charset="0"/>
              </a:rPr>
              <a:t>URGENCI - A </a:t>
            </a:r>
            <a:r>
              <a:rPr lang="hu-HU" sz="3600" b="1" dirty="0" err="1">
                <a:solidFill>
                  <a:srgbClr val="EF7C6A"/>
                </a:solidFill>
                <a:latin typeface="Nunito" pitchFamily="2" charset="0"/>
              </a:rPr>
              <a:t>nemzetközi hálózat</a:t>
            </a:r>
            <a:endParaRPr lang="hu-HU" sz="4000" b="1" dirty="0">
              <a:solidFill>
                <a:srgbClr val="EF7C6A"/>
              </a:solidFill>
              <a:latin typeface="Nunito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53ACCA-5223-4714-97E9-55DBEB3E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443596"/>
            <a:ext cx="7898790" cy="26661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A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nemzetközi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közösség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mezőgazdaság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hálózat</a:t>
            </a:r>
            <a:r>
              <a:rPr lang="hu-HU" sz="2400" dirty="0" err="1">
                <a:solidFill>
                  <a:srgbClr val="5C735D"/>
                </a:solidFill>
                <a:latin typeface="Nunito" pitchFamily="2" charset="0"/>
              </a:rPr>
              <a:t>nak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32 európai országból vannak tagjai. </a:t>
            </a: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A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közö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s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ségi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gazdaságok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minden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változatát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támogatj</a:t>
            </a:r>
            <a:r>
              <a:rPr lang="hu-HU" sz="2400" dirty="0" err="1">
                <a:solidFill>
                  <a:srgbClr val="5C735D"/>
                </a:solidFill>
                <a:latin typeface="Nunito" pitchFamily="2" charset="0"/>
              </a:rPr>
              <a:t>ák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, és már évek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óta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segíti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k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a 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tapasztaltcserét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. </a:t>
            </a: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További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 </a:t>
            </a:r>
            <a:r>
              <a:rPr lang="en-GB" sz="2400" dirty="0" err="1">
                <a:solidFill>
                  <a:srgbClr val="5C735D"/>
                </a:solidFill>
                <a:latin typeface="Nunito" pitchFamily="2" charset="0"/>
              </a:rPr>
              <a:t>információ</a:t>
            </a:r>
            <a:r>
              <a:rPr lang="en-GB" sz="2400" dirty="0">
                <a:solidFill>
                  <a:srgbClr val="5C735D"/>
                </a:solidFill>
                <a:latin typeface="Nunito" pitchFamily="2" charset="0"/>
              </a:rPr>
              <a:t>: https://urgenci.net.</a:t>
            </a: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04F554A-436F-BC42-8B8C-6F2B400FB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4" y="5108171"/>
            <a:ext cx="1742387" cy="108899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5BB5CBD-8A16-8648-B9ED-05915C53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99" y="5122396"/>
            <a:ext cx="1742387" cy="10889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599963-6D12-5546-B48D-34B0A12F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7" y="5108171"/>
            <a:ext cx="1742387" cy="1088992"/>
          </a:xfrm>
          <a:prstGeom prst="rect">
            <a:avLst/>
          </a:prstGeom>
        </p:spPr>
      </p:pic>
      <p:pic>
        <p:nvPicPr>
          <p:cNvPr id="11" name="Kép 10" descr="A képen játék, vektorgrafika látható&#10;&#10;Automatikusan generált leírás">
            <a:extLst>
              <a:ext uri="{FF2B5EF4-FFF2-40B4-BE49-F238E27FC236}">
                <a16:creationId xmlns:a16="http://schemas.microsoft.com/office/drawing/2014/main" id="{9D8D0A55-99E0-0745-8C68-B83DC97C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59" y="4998030"/>
            <a:ext cx="1600200" cy="11303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05620C8-FE82-4D04-B05D-653C4437C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2D818E-8427-4089-8B96-D9339FE2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EF7C6A"/>
                </a:solidFill>
                <a:latin typeface="Nunito" pitchFamily="2" charset="0"/>
              </a:rPr>
              <a:t>Magyarország: Tudatos Vásárlók Egyesülete és </a:t>
            </a:r>
            <a:r>
              <a:rPr lang="hu-HU" sz="3200" b="1" dirty="0" err="1">
                <a:solidFill>
                  <a:srgbClr val="EF7C6A"/>
                </a:solidFill>
                <a:latin typeface="Nunito" pitchFamily="2" charset="0"/>
              </a:rPr>
              <a:t>KöKiSz</a:t>
            </a:r>
            <a:endParaRPr lang="hu-HU" sz="3600" b="1" dirty="0">
              <a:solidFill>
                <a:srgbClr val="EF7C6A"/>
              </a:solidFill>
              <a:latin typeface="Nunito" pitchFamily="2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177D7-E69E-42B5-8083-45ACC93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8283856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Magyarországon a Tudatos Vásárlók Egyesülete segíti 2009 óta a közösségi mezőgazdálkodás mozgalmát. </a:t>
            </a:r>
          </a:p>
          <a:p>
            <a:pPr marL="0" indent="0">
              <a:spcBef>
                <a:spcPts val="0"/>
              </a:spcBef>
              <a:buNone/>
            </a:pPr>
            <a:endParaRPr lang="hu-HU" sz="2000" dirty="0">
              <a:solidFill>
                <a:srgbClr val="5C735D"/>
              </a:solidFill>
              <a:latin typeface="Nunito" pitchFamily="2" charset="0"/>
            </a:endParaRP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Képzéseket szervezünk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Térképet működtetünk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Cikkeket írunk, kisfilmeket készítünk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Összekötjük a gazdákat és vásárlókat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Segítjük a Közösségi Kisgazdaságok Szövetségét, ami egy informális csoport. Itt olvashatsz többet erről: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0"/>
                <a:hlinkClick r:id="rId2"/>
              </a:rPr>
              <a:t>https://tudatosvasarlo.hu/kokisz/</a:t>
            </a: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  <a:p>
            <a:pPr>
              <a:spcBef>
                <a:spcPts val="0"/>
              </a:spcBef>
            </a:pPr>
            <a:endParaRPr lang="hu-HU" sz="2400" b="0" dirty="0">
              <a:solidFill>
                <a:srgbClr val="5C735D"/>
              </a:solidFill>
              <a:effectLst/>
              <a:latin typeface="Nunito" pitchFamily="2" charset="0"/>
            </a:endParaRPr>
          </a:p>
        </p:txBody>
      </p:sp>
      <p:pic>
        <p:nvPicPr>
          <p:cNvPr id="6" name="Kép 5" descr="A képen asztal látható&#10;&#10;Automatikusan generált leírás">
            <a:extLst>
              <a:ext uri="{FF2B5EF4-FFF2-40B4-BE49-F238E27FC236}">
                <a16:creationId xmlns:a16="http://schemas.microsoft.com/office/drawing/2014/main" id="{9968A706-3FAF-344D-A0B0-496D386D1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38" y="5252750"/>
            <a:ext cx="2938924" cy="12401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193AEB3-6FAB-4B46-B6BB-7AABF4E6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177D7-E69E-42B5-8083-45ACC93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8930"/>
            <a:ext cx="7796159" cy="10889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dirty="0" err="1">
                <a:solidFill>
                  <a:srgbClr val="5C735D"/>
                </a:solidFill>
                <a:latin typeface="Nunito" pitchFamily="2" charset="0"/>
              </a:rPr>
              <a:t>Önkénteskedni</a:t>
            </a:r>
            <a:r>
              <a:rPr lang="hu-HU" sz="2400" dirty="0">
                <a:solidFill>
                  <a:srgbClr val="5C735D"/>
                </a:solidFill>
                <a:latin typeface="Nunito" pitchFamily="2" charset="0"/>
              </a:rPr>
              <a:t> jó! Jó alkalom az ismerkedésre, az egymásért végzett munka pedig támogató közösséggé kovácsol titeket.</a:t>
            </a:r>
            <a:endParaRPr lang="hu-HU" sz="2400" b="1" i="1" dirty="0">
              <a:solidFill>
                <a:srgbClr val="5C735D"/>
              </a:solidFill>
              <a:latin typeface="Nunito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2400" dirty="0">
              <a:solidFill>
                <a:srgbClr val="5C735D"/>
              </a:solidFill>
              <a:latin typeface="Nunito" pitchFamily="2" charset="0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1CAA993E-79C2-8E4F-B3AE-E9F95332C586}"/>
              </a:ext>
            </a:extLst>
          </p:cNvPr>
          <p:cNvSpPr txBox="1">
            <a:spLocks/>
          </p:cNvSpPr>
          <p:nvPr/>
        </p:nvSpPr>
        <p:spPr>
          <a:xfrm>
            <a:off x="71919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err="1">
                <a:solidFill>
                  <a:srgbClr val="EF7C6A"/>
                </a:solidFill>
                <a:latin typeface="Nunito" pitchFamily="2" charset="0"/>
              </a:rPr>
              <a:t>Önkénteskedés</a:t>
            </a:r>
            <a:endParaRPr lang="hu-HU" sz="3200" b="1" dirty="0">
              <a:solidFill>
                <a:srgbClr val="EF7C6A"/>
              </a:solidFill>
              <a:latin typeface="Nunito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33460D0-2078-B144-842F-126AEA7A4871}"/>
              </a:ext>
            </a:extLst>
          </p:cNvPr>
          <p:cNvSpPr txBox="1"/>
          <p:nvPr/>
        </p:nvSpPr>
        <p:spPr>
          <a:xfrm>
            <a:off x="628649" y="2325950"/>
            <a:ext cx="797724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i="1" dirty="0">
                <a:solidFill>
                  <a:srgbClr val="5C735D"/>
                </a:solidFill>
                <a:latin typeface="Nunito" pitchFamily="2" charset="0"/>
              </a:rPr>
              <a:t>3 tipp kezdő önkénteseknek: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b="1" i="1" dirty="0">
                <a:solidFill>
                  <a:srgbClr val="5C735D"/>
                </a:solidFill>
                <a:latin typeface="Nunito" pitchFamily="2" charset="0"/>
              </a:rPr>
              <a:t>Semmi sem kötelező! </a:t>
            </a:r>
            <a:r>
              <a:rPr lang="hu-HU" sz="2000" i="1" dirty="0">
                <a:solidFill>
                  <a:srgbClr val="5C735D"/>
                </a:solidFill>
                <a:latin typeface="Nunito" pitchFamily="2" charset="0"/>
              </a:rPr>
              <a:t>Gondold át előre mit szeretsz csinálni és mondd el a gazdának, így könnyebben talál neked feladatot 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b="1" i="1" dirty="0">
                <a:solidFill>
                  <a:srgbClr val="5C735D"/>
                </a:solidFill>
                <a:latin typeface="Nunito" pitchFamily="2" charset="0"/>
              </a:rPr>
              <a:t>Ha nem vagy biztos benne, kérdezz! </a:t>
            </a:r>
            <a:r>
              <a:rPr lang="hu-HU" sz="2000" i="1" dirty="0">
                <a:solidFill>
                  <a:srgbClr val="5C735D"/>
                </a:solidFill>
                <a:latin typeface="Nunito" pitchFamily="2" charset="0"/>
              </a:rPr>
              <a:t>Ha a rád osztott feladat nem egyértelmű, kérd meg a gazdát, vagy a szervezőket, hogy magyarázzák el részletesen!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b="1" i="1" dirty="0">
                <a:solidFill>
                  <a:srgbClr val="5C735D"/>
                </a:solidFill>
                <a:latin typeface="Nunito" pitchFamily="2" charset="0"/>
              </a:rPr>
              <a:t>Csináld a legjobb tudásod szerint! </a:t>
            </a:r>
            <a:r>
              <a:rPr lang="hu-HU" sz="2000" i="1" dirty="0">
                <a:solidFill>
                  <a:srgbClr val="5C735D"/>
                </a:solidFill>
                <a:latin typeface="Nunito" pitchFamily="2" charset="0"/>
              </a:rPr>
              <a:t>Végezd el a vállalt feladatot a megbeszélt határidőre a legjobb tudásod szerint! Ha nem megy, jelezd időben!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FDCB82A-42A7-484B-BADD-51BFC54A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1177D7-E69E-42B5-8083-45ACC93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6526752" cy="45765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Szervezz közös befőzést, vagy főzz a gazdaságlátogatáson!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Oszd meg receptjeidet!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Varrj szütyőt, hogy ne kelljen annyi doboz!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Örökítsd meg a legjobb pillanatokat!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Írj posztokat a közösség Facebook oldalára!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Készítsd el a toborzási anyagokat, vagy a hírlevelet!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Segítsd az adminisztrációt vagy a költségvetés elkészítését!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5C735D"/>
                </a:solidFill>
                <a:latin typeface="Nunito" pitchFamily="2" charset="0"/>
              </a:rPr>
              <a:t>Vigyázz mások gyerekeire az átadásokon vagy egy közösségi eseményen!</a:t>
            </a:r>
            <a:endParaRPr lang="hu-HU" sz="2000" b="0" dirty="0">
              <a:solidFill>
                <a:srgbClr val="5C735D"/>
              </a:solidFill>
              <a:effectLst/>
              <a:latin typeface="Nunito" pitchFamily="2" charset="0"/>
            </a:endParaRPr>
          </a:p>
        </p:txBody>
      </p:sp>
      <p:pic>
        <p:nvPicPr>
          <p:cNvPr id="7" name="Kép 6" descr="A képen szöveg, vektorgrafika látható&#10;&#10;Automatikusan generált leírás">
            <a:extLst>
              <a:ext uri="{FF2B5EF4-FFF2-40B4-BE49-F238E27FC236}">
                <a16:creationId xmlns:a16="http://schemas.microsoft.com/office/drawing/2014/main" id="{C191EADA-F723-8344-999B-A9495354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276" y="1096459"/>
            <a:ext cx="2032000" cy="270510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38B0D76C-AF15-5342-BC5A-D87C7C827068}"/>
              </a:ext>
            </a:extLst>
          </p:cNvPr>
          <p:cNvSpPr txBox="1">
            <a:spLocks/>
          </p:cNvSpPr>
          <p:nvPr/>
        </p:nvSpPr>
        <p:spPr>
          <a:xfrm>
            <a:off x="71919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800" b="1" dirty="0">
                <a:solidFill>
                  <a:srgbClr val="5C735D"/>
                </a:solidFill>
                <a:latin typeface="Nunito" pitchFamily="2" charset="0"/>
              </a:rPr>
              <a:t>Nem csak a gazdaságban vagy az átadóponton segíthetsz!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B24DC5-78F7-4E40-AB78-909CF9A9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4" y="6127466"/>
            <a:ext cx="4092606" cy="7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9A7B02-339E-40B2-BA58-C0B9355E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b="1" dirty="0">
                <a:solidFill>
                  <a:srgbClr val="5C735D"/>
                </a:solidFill>
                <a:latin typeface="Nunito" pitchFamily="2" charset="0"/>
              </a:rPr>
              <a:t>Tudatos Vásárlók Egyesülete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1CA684-651A-4C63-A8C3-BD3C78C9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7818"/>
            <a:ext cx="8089222" cy="4699145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dirty="0">
                <a:solidFill>
                  <a:srgbClr val="5C735D"/>
                </a:solidFill>
                <a:latin typeface="Nunito" pitchFamily="2" charset="-18"/>
              </a:rPr>
              <a:t>Még több érdekességet és a közösségi gazdaságok térképét itt találod: 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rgbClr val="51434A"/>
                </a:solidFill>
                <a:latin typeface="Nunito" pitchFamily="2" charset="0"/>
                <a:hlinkClick r:id="rId2"/>
              </a:rPr>
              <a:t>https://tudatosvasarlo.hu/kozossegi-mezogazdalkodas</a:t>
            </a:r>
            <a:endParaRPr lang="hu-HU" sz="2400" b="1" dirty="0">
              <a:solidFill>
                <a:srgbClr val="51434A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hu-HU" sz="2400" dirty="0">
              <a:solidFill>
                <a:srgbClr val="51434A"/>
              </a:solidFill>
              <a:latin typeface="Nunito" pitchFamily="2" charset="0"/>
            </a:endParaRPr>
          </a:p>
          <a:p>
            <a:pPr marL="0" indent="0">
              <a:buNone/>
            </a:pPr>
            <a:endParaRPr lang="hu-HU" sz="2400" dirty="0">
              <a:solidFill>
                <a:srgbClr val="5C735D"/>
              </a:solidFill>
              <a:highlight>
                <a:srgbClr val="FFFF00"/>
              </a:highlight>
              <a:latin typeface="Nunito" pitchFamily="2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010142-450F-42C7-AA34-EC2EA207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61" y="3286845"/>
            <a:ext cx="5994400" cy="3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9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_x00e9_p xmlns="09dc2397-498e-483d-a165-41a5d90ab97c" xsi:nil="true"/>
    <Hivatkoz_x00e1_s xmlns="09dc2397-498e-483d-a165-41a5d90ab97c">
      <Url xsi:nil="true"/>
      <Description xsi:nil="true"/>
    </Hivatkoz_x00e1_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695B91FA09334D803D508279DFAEF7" ma:contentTypeVersion="15" ma:contentTypeDescription="Új dokumentum létrehozása." ma:contentTypeScope="" ma:versionID="06a4e6a31febebfa72c378c0f4e863b0">
  <xsd:schema xmlns:xsd="http://www.w3.org/2001/XMLSchema" xmlns:xs="http://www.w3.org/2001/XMLSchema" xmlns:p="http://schemas.microsoft.com/office/2006/metadata/properties" xmlns:ns2="09dc2397-498e-483d-a165-41a5d90ab97c" xmlns:ns3="74cb14fa-59c6-4c36-b8b7-0697c98d00fe" targetNamespace="http://schemas.microsoft.com/office/2006/metadata/properties" ma:root="true" ma:fieldsID="9104678b0c8e47adb7e64c54351ada10" ns2:_="" ns3:_="">
    <xsd:import namespace="09dc2397-498e-483d-a165-41a5d90ab97c"/>
    <xsd:import namespace="74cb14fa-59c6-4c36-b8b7-0697c98d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K_x00e9_p" minOccurs="0"/>
                <xsd:element ref="ns2:Hivatkoz_x00e1_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c2397-498e-483d-a165-41a5d90ab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K_x00e9_p" ma:index="20" nillable="true" ma:displayName="Kép" ma:format="Thumbnail" ma:internalName="K_x00e9_p">
      <xsd:simpleType>
        <xsd:restriction base="dms:Unknown"/>
      </xsd:simpleType>
    </xsd:element>
    <xsd:element name="Hivatkoz_x00e1_s" ma:index="21" nillable="true" ma:displayName="Hivatkozás" ma:format="Hyperlink" ma:internalName="Hivatkoz_x00e1_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14fa-59c6-4c36-b8b7-0697c98d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3E82A-7E1F-43ED-A8F2-AD680D697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035BE-68A4-4FD7-BD9E-592BF9833613}">
  <ds:schemaRefs>
    <ds:schemaRef ds:uri="http://schemas.microsoft.com/office/2006/metadata/properties"/>
    <ds:schemaRef ds:uri="http://schemas.microsoft.com/office/infopath/2007/PartnerControls"/>
    <ds:schemaRef ds:uri="09dc2397-498e-483d-a165-41a5d90ab97c"/>
  </ds:schemaRefs>
</ds:datastoreItem>
</file>

<file path=customXml/itemProps3.xml><?xml version="1.0" encoding="utf-8"?>
<ds:datastoreItem xmlns:ds="http://schemas.openxmlformats.org/officeDocument/2006/customXml" ds:itemID="{E55C6271-44CB-43B2-894D-9AED5877E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c2397-498e-483d-a165-41a5d90ab97c"/>
    <ds:schemaRef ds:uri="74cb14fa-59c6-4c36-b8b7-0697c98d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4277</TotalTime>
  <Words>484</Words>
  <Application>Microsoft Office PowerPoint</Application>
  <PresentationFormat>Diavetítés a képernyőre (4:3 oldalarány)</PresentationFormat>
  <Paragraphs>63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Nunito</vt:lpstr>
      <vt:lpstr>Office-téma</vt:lpstr>
      <vt:lpstr>PowerPoint-bemutató</vt:lpstr>
      <vt:lpstr>Tudj meg többet!</vt:lpstr>
      <vt:lpstr>A közösségi gazdaságok története Európában </vt:lpstr>
      <vt:lpstr>Az európai térkép</vt:lpstr>
      <vt:lpstr>URGENCI - A nemzetközi hálózat</vt:lpstr>
      <vt:lpstr>Magyarország: Tudatos Vásárlók Egyesülete és KöKiSz</vt:lpstr>
      <vt:lpstr>PowerPoint-bemutató</vt:lpstr>
      <vt:lpstr>PowerPoint-bemutató</vt:lpstr>
      <vt:lpstr>Tudatos Vásárlók Egyesülete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Légy a részese! Alapok</dc:title>
  <dc:creator>Perényi Zsófia</dc:creator>
  <cp:keywords>, docId:A923DF5576451E3A7B1F8461B5192897</cp:keywords>
  <cp:lastModifiedBy>Perényi Zsófia</cp:lastModifiedBy>
  <cp:revision>26</cp:revision>
  <dcterms:created xsi:type="dcterms:W3CDTF">2021-09-22T09:21:57Z</dcterms:created>
  <dcterms:modified xsi:type="dcterms:W3CDTF">2022-04-20T11:03:07Z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0x010100D7695B91FA09334D803D508279DFAEF7</vt:lpwstr>
  </property>
</Properties>
</file>